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61" r:id="rId3"/>
    <p:sldId id="262" r:id="rId4"/>
    <p:sldId id="279" r:id="rId5"/>
    <p:sldId id="280" r:id="rId6"/>
    <p:sldId id="282" r:id="rId7"/>
    <p:sldId id="281" r:id="rId8"/>
    <p:sldId id="284" r:id="rId9"/>
    <p:sldId id="283" r:id="rId10"/>
    <p:sldId id="287" r:id="rId11"/>
    <p:sldId id="263" r:id="rId12"/>
    <p:sldId id="286" r:id="rId13"/>
    <p:sldId id="278" r:id="rId14"/>
    <p:sldId id="289" r:id="rId15"/>
    <p:sldId id="290" r:id="rId16"/>
    <p:sldId id="291" r:id="rId17"/>
    <p:sldId id="292" r:id="rId18"/>
    <p:sldId id="294" r:id="rId19"/>
    <p:sldId id="257" r:id="rId20"/>
    <p:sldId id="258" r:id="rId21"/>
    <p:sldId id="260" r:id="rId22"/>
    <p:sldId id="285" r:id="rId23"/>
    <p:sldId id="259" r:id="rId24"/>
    <p:sldId id="269" r:id="rId25"/>
    <p:sldId id="264" r:id="rId26"/>
    <p:sldId id="266" r:id="rId27"/>
    <p:sldId id="267" r:id="rId28"/>
    <p:sldId id="265" r:id="rId29"/>
    <p:sldId id="272" r:id="rId30"/>
    <p:sldId id="271" r:id="rId31"/>
    <p:sldId id="273" r:id="rId32"/>
    <p:sldId id="275" r:id="rId33"/>
    <p:sldId id="270" r:id="rId34"/>
    <p:sldId id="268" r:id="rId35"/>
    <p:sldId id="277" r:id="rId36"/>
    <p:sldId id="276" r:id="rId37"/>
    <p:sldId id="28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19"/>
    <p:restoredTop sz="83440"/>
  </p:normalViewPr>
  <p:slideViewPr>
    <p:cSldViewPr snapToGrid="0" snapToObjects="1">
      <p:cViewPr varScale="1">
        <p:scale>
          <a:sx n="185" d="100"/>
          <a:sy n="185" d="100"/>
        </p:scale>
        <p:origin x="1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359CD5-4111-634F-A845-CD8EA7A2625D}" type="datetimeFigureOut">
              <a:rPr lang="en-US" smtClean="0"/>
              <a:t>4/26/22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659DC-9AE0-3742-BD48-D6D6BD08B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27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lvwerra/codeparrot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huggingface.co/spaces/facebook/incoder-demo" TargetMode="External"/><Relationship Id="rId4" Type="http://schemas.openxmlformats.org/officeDocument/2006/relationships/hyperlink" Target="https://huggingface.co/blog/codeparro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amesrwilcox.com/InductionExercises.htm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659DC-9AE0-3742-BD48-D6D6BD08B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57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what are open vocabulary words an issue in NMT? It’s clear in code but why in MT?</a:t>
            </a:r>
          </a:p>
          <a:p>
            <a:endParaRPr lang="en-US" dirty="0"/>
          </a:p>
          <a:p>
            <a:r>
              <a:rPr lang="en-US" dirty="0"/>
              <a:t>TODO: Q1, more precisely, what is "back-off" dictionaries "machine learning” (method before BPE)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659DC-9AE0-3742-BD48-D6D6BD08B5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08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Reference/credit: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=tOMjTCO0htA&amp;list=PLaZQkZp6WhWy4_bClrW9EGQKnUUD9yp8V&amp;index=5&amp;t=65s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659DC-9AE0-3742-BD48-D6D6BD08B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23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Reference/credit: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=tOMjTCO0htA&amp;list=PLaZQkZp6WhWy4_bClrW9EGQKnUUD9yp8V&amp;index=5&amp;t=65s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659DC-9AE0-3742-BD48-D6D6BD08B5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08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Morpheme = smallest meaning-bearing unit of language. E.g. incoming -&gt; in, come, </a:t>
            </a:r>
            <a:r>
              <a:rPr lang="en-US" dirty="0" err="1"/>
              <a:t>ing</a:t>
            </a:r>
            <a:r>
              <a:rPr lang="en-US" dirty="0"/>
              <a:t>.</a:t>
            </a:r>
          </a:p>
          <a:p>
            <a:r>
              <a:rPr lang="en-US" dirty="0"/>
              <a:t>Lexicon = the complete set of meaningful units = approx. the Vocab &amp; grammar = where the vocab is usually (in NL) the morphemes and the ”real words”. V = (M, RW)</a:t>
            </a:r>
          </a:p>
          <a:p>
            <a:r>
              <a:rPr lang="en-US" dirty="0"/>
              <a:t>Lexeme = an element in the </a:t>
            </a:r>
            <a:r>
              <a:rPr lang="en-US" dirty="0" err="1"/>
              <a:t>lexicon.Vocab</a:t>
            </a:r>
            <a:r>
              <a:rPr lang="en-US" dirty="0"/>
              <a:t>. So a real word or a morpheme (approximately). TODO improve.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659DC-9AE0-3742-BD48-D6D6BD08B5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15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Segmenter</a:t>
            </a:r>
            <a:r>
              <a:rPr lang="en-US" dirty="0"/>
              <a:t>(C, V) -&gt; list of words/tokens to use. </a:t>
            </a:r>
          </a:p>
          <a:p>
            <a:r>
              <a:rPr lang="en-US" dirty="0"/>
              <a:t>Learner, induces a token from data</a:t>
            </a:r>
          </a:p>
          <a:p>
            <a:r>
              <a:rPr lang="en-US" dirty="0" err="1"/>
              <a:t>Segmenter</a:t>
            </a:r>
            <a:r>
              <a:rPr lang="en-US" dirty="0"/>
              <a:t>, does tokenization given vocabulary</a:t>
            </a:r>
          </a:p>
          <a:p>
            <a:r>
              <a:rPr lang="en-US" dirty="0"/>
              <a:t>Tokenizer = </a:t>
            </a:r>
            <a:r>
              <a:rPr lang="en-US" dirty="0" err="1"/>
              <a:t>Segmenter</a:t>
            </a:r>
            <a:r>
              <a:rPr lang="en-US" dirty="0"/>
              <a:t> + Vocabulary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659DC-9AE0-3742-BD48-D6D6BD08B5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55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Hugging face links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https://huggingface.co/lvwerra/codeparrot</a:t>
            </a:r>
            <a:endParaRPr lang="en-US" dirty="0"/>
          </a:p>
          <a:p>
            <a:r>
              <a:rPr lang="en-US" dirty="0">
                <a:hlinkClick r:id="rId4"/>
              </a:rPr>
              <a:t>https://huggingface.co/blog/codeparrot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https://huggingface.co/spaces/facebook/incoder-demo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659DC-9AE0-3742-BD48-D6D6BD08B5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75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using the word synthesis system to be more general than model. I am thinking of this rough approximation:</a:t>
            </a:r>
          </a:p>
          <a:p>
            <a:endParaRPr lang="en-US" dirty="0"/>
          </a:p>
          <a:p>
            <a:r>
              <a:rPr lang="en-US" dirty="0"/>
              <a:t>Synthesis system = (NN) Model + Search </a:t>
            </a:r>
          </a:p>
          <a:p>
            <a:r>
              <a:rPr lang="en-US" dirty="0"/>
              <a:t>e.g. typical examples</a:t>
            </a:r>
          </a:p>
          <a:p>
            <a:r>
              <a:rPr lang="en-US" dirty="0"/>
              <a:t>1. NN recognition model + Enumeration</a:t>
            </a:r>
          </a:p>
          <a:p>
            <a:r>
              <a:rPr lang="en-US" dirty="0"/>
              <a:t>2. Transformer/foundation Model (Generator) + Beam Search</a:t>
            </a:r>
          </a:p>
          <a:p>
            <a:endParaRPr lang="en-US" dirty="0"/>
          </a:p>
          <a:p>
            <a:r>
              <a:rPr lang="en-US" dirty="0"/>
              <a:t>Useful Coq term = term that was actually used to complete the proof of some theorem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659DC-9AE0-3742-BD48-D6D6BD08B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36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659DC-9AE0-3742-BD48-D6D6BD08B5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88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659DC-9AE0-3742-BD48-D6D6BD08B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95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Curious if small holes could be searched through by small brute for synthesizer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659DC-9AE0-3742-BD48-D6D6BD08B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22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check skip trees, I think they have good ideas there</a:t>
            </a:r>
          </a:p>
          <a:p>
            <a:endParaRPr lang="en-US" dirty="0"/>
          </a:p>
          <a:p>
            <a:r>
              <a:rPr lang="en-US" dirty="0"/>
              <a:t>Current suggestion: whenever apply or backtrack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659DC-9AE0-3742-BD48-D6D6BD08B5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99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jamesrwilcox.com</a:t>
            </a:r>
            <a:r>
              <a:rPr lang="en-US" dirty="0"/>
              <a:t>/</a:t>
            </a:r>
            <a:r>
              <a:rPr lang="en-US" dirty="0" err="1"/>
              <a:t>InductionExercises.html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659DC-9AE0-3742-BD48-D6D6BD08B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85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Ref: </a:t>
            </a:r>
            <a:r>
              <a:rPr lang="en-US" sz="1200" dirty="0">
                <a:hlinkClick r:id="rId3"/>
              </a:rPr>
              <a:t>https://jamesrwilcox.com/InductionExercises.html</a:t>
            </a:r>
            <a:r>
              <a:rPr lang="en-US" sz="1200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659DC-9AE0-3742-BD48-D6D6BD08B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25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Looking at the output more carefully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659DC-9AE0-3742-BD48-D6D6BD08B5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6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E96B0-98C4-E840-9233-3197B3A00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C9A2F-32F4-E643-949C-B3C2072AAE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8BF7B-4D63-6041-BB44-7734EEC02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73841-EB48-3D49-BAA6-43823D214173}" type="datetimeFigureOut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94BA5-3067-8441-BAAE-47C2D9AFD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6F3F6-434F-2741-9B34-9AF00B3A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2653-C422-1A41-8BE0-2AA1CF766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11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3EBC9-273E-9648-97A3-D5D5A92CC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FAB5FE-C01F-FA43-9FC0-915F96D37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0B217-9B76-0F47-9C74-98439CCE8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73841-EB48-3D49-BAA6-43823D214173}" type="datetimeFigureOut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EFB3D-CDC6-9345-B21F-ED08AD583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8542A-3E94-0C4B-9789-CF8CCB97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2653-C422-1A41-8BE0-2AA1CF766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02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D26916-8D2D-C143-9A73-24D9B5B2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2DD4A9-27E6-EA41-BC82-35C927F97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7C7A-9A2D-7746-BD55-688C90A7F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73841-EB48-3D49-BAA6-43823D214173}" type="datetimeFigureOut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E3865-95B4-4F4F-A8AC-B6F792319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AB752-2549-DB42-8426-A5334AA0F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2653-C422-1A41-8BE0-2AA1CF766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19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29F6D-59AD-2A46-8EFB-8E76244D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FA009-D17A-CE4B-A242-83242855E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02649-7DF7-4242-AB4A-09264E263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73841-EB48-3D49-BAA6-43823D214173}" type="datetimeFigureOut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F8365-0828-3040-BBC4-2BF4A991F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8B503-84D0-1146-ADB2-70135BBCF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2653-C422-1A41-8BE0-2AA1CF766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60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D8D73-643A-774D-9EC6-2DDA9BBB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73FD5-1588-2043-865E-085F29507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19D88-B33E-BF4B-8C4C-7AA922661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73841-EB48-3D49-BAA6-43823D214173}" type="datetimeFigureOut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28009-CBAE-E94A-8FBF-86058376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3D4FA-9C04-6942-A69B-0FDFCED41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2653-C422-1A41-8BE0-2AA1CF766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0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ACA0-10F4-7A4F-9438-5FED74981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ADB54-3BDD-2041-B5A3-F7EF3ACC8E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851469-4F92-5A44-9499-FDC6B43E9C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E4D45-A8A7-804E-A2E6-D6B25F142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73841-EB48-3D49-BAA6-43823D214173}" type="datetimeFigureOut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56C8E-9C61-D148-9855-78FA877C5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C35B8-D000-2A4C-8BDD-BE5D2FAD9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2653-C422-1A41-8BE0-2AA1CF766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28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7303-5E74-4941-81C6-13975BD1B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143BB-44D2-424D-9A11-D93DF09CF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F345AB-10BA-BD41-8050-8A28EE39D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EECBB-17DA-BB4E-BEA4-C4D6DBDED3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BCEEF3-9EE0-F447-BD6A-A0475A0F3B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972EC6-1021-FE46-BC5E-F293C18D0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73841-EB48-3D49-BAA6-43823D214173}" type="datetimeFigureOut">
              <a:rPr lang="en-US" smtClean="0"/>
              <a:t>4/26/22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12FC11-08D8-2A40-A875-771A5082C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0CF383-DE48-F942-92B7-6544DFA1E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2653-C422-1A41-8BE0-2AA1CF766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86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297C8-44B0-7D40-A9E8-6EF79F16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C8DFF0-E7F9-844A-A1F4-6C5CF199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73841-EB48-3D49-BAA6-43823D214173}" type="datetimeFigureOut">
              <a:rPr lang="en-US" smtClean="0"/>
              <a:t>4/26/22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227A17-8523-1A45-A11F-1E4BBEED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3C1067-5DC7-A24D-A129-8C6C0CE38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2653-C422-1A41-8BE0-2AA1CF766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52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A3FD09-B822-C740-886E-B276E45B7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73841-EB48-3D49-BAA6-43823D214173}" type="datetimeFigureOut">
              <a:rPr lang="en-US" smtClean="0"/>
              <a:t>4/26/22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DBB03C-4E33-6249-BAC1-41E939BB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3EB92-4880-9240-B900-928D61174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2653-C422-1A41-8BE0-2AA1CF766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44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4106C-BE92-A54B-9F17-A341FABAA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488E4-36CA-C74A-8198-D0A2D32D8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E735-E681-7848-BBCE-316CD1816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40F7C2-64AE-6E43-A8C2-2E961B998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73841-EB48-3D49-BAA6-43823D214173}" type="datetimeFigureOut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B7FE7-E814-CF4E-9639-134C6ADAB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96D97-F3F6-B145-A260-EA95C0CE8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2653-C422-1A41-8BE0-2AA1CF766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74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D0D30-4EFE-7F40-BC85-2E85E0FDE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689597-300E-8644-9D63-DD45CCF33C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AF602-BBF8-9D47-BF8E-B23BA0562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406EB9-CE8D-B542-A672-BC96DDFE3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73841-EB48-3D49-BAA6-43823D214173}" type="datetimeFigureOut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6AC495-158F-364C-9ED3-DA5DD8AE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015D50-CE60-FC42-B899-981F02A23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2653-C422-1A41-8BE0-2AA1CF766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39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BB18B-168E-294B-BAA8-A58346C96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9C74F-3492-C748-82FE-9D7818608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078FE-B9A0-1649-A92C-A962D360E7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73841-EB48-3D49-BAA6-43823D214173}" type="datetimeFigureOut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2F37D-87DD-284C-ADAD-4D023EC16A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C3EFE-0267-BC4F-BF24-3819DE718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32653-C422-1A41-8BE0-2AA1CF766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21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amesrwilcox.com/InductionExercises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tOMjTCO0htA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forum?id=827jG3ahx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5.14165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amesrwilcox.com/InductionExercise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3F9D7D-8B7D-49DF-AA94-0A9A8D671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838596" y="1327668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274246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2BE49D-9EB1-0C4C-9766-A5AE28195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6981" y="2452526"/>
            <a:ext cx="4248318" cy="1952947"/>
          </a:xfrm>
          <a:noFill/>
        </p:spPr>
        <p:txBody>
          <a:bodyPr anchor="ctr">
            <a:normAutofit/>
          </a:bodyPr>
          <a:lstStyle/>
          <a:p>
            <a:r>
              <a:rPr lang="en-US" sz="3300" dirty="0">
                <a:solidFill>
                  <a:srgbClr val="080808"/>
                </a:solidFill>
              </a:rPr>
              <a:t>Synthesizing helper terms in Coq – (Summer ideas)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390BA-AF84-C74C-8401-5A8B61446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7565" y="4557900"/>
            <a:ext cx="2442690" cy="915772"/>
          </a:xfrm>
          <a:noFill/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080808"/>
                </a:solidFill>
              </a:rPr>
              <a:t>By Brando Miranda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D6E3EFD-925A-40CD-8E14-FDD4E6DDC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7170340" cy="5062213"/>
          </a:xfrm>
          <a:custGeom>
            <a:avLst/>
            <a:gdLst>
              <a:gd name="connsiteX0" fmla="*/ 7170340 w 7170340"/>
              <a:gd name="connsiteY0" fmla="*/ 0 h 5062213"/>
              <a:gd name="connsiteX1" fmla="*/ 7170340 w 7170340"/>
              <a:gd name="connsiteY1" fmla="*/ 2954084 h 5062213"/>
              <a:gd name="connsiteX2" fmla="*/ 5062211 w 7170340"/>
              <a:gd name="connsiteY2" fmla="*/ 5062213 h 5062213"/>
              <a:gd name="connsiteX3" fmla="*/ 0 w 7170340"/>
              <a:gd name="connsiteY3" fmla="*/ 2 h 50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0340" h="5062213">
                <a:moveTo>
                  <a:pt x="7170340" y="0"/>
                </a:moveTo>
                <a:lnTo>
                  <a:pt x="7170340" y="2954084"/>
                </a:lnTo>
                <a:lnTo>
                  <a:pt x="5062211" y="5062213"/>
                </a:lnTo>
                <a:lnTo>
                  <a:pt x="0" y="2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91C067-F707-44D1-A9C2-9913E6ADC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11832" y="4010957"/>
            <a:ext cx="870888" cy="87088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329D9A-3D48-4B69-939D-2A480F14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61203" y="5394406"/>
            <a:ext cx="856138" cy="85613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5CC4CB-7B78-480A-A0AE-A8A35C08E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314455" y="5398229"/>
            <a:ext cx="381459" cy="38145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580C66-5435-4F00-873E-679D3D504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675779" y="5848285"/>
            <a:ext cx="714978" cy="71497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B4AFD177-1A38-4FAE-87D4-840AE22C8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2600" y="5474491"/>
            <a:ext cx="2767017" cy="1383509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AD52256-12F0-E348-9B4B-A1CC4C6CD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42" y="226125"/>
            <a:ext cx="2336800" cy="3035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C761ED-987D-A64E-BD5D-8D8D351F8EEB}"/>
              </a:ext>
            </a:extLst>
          </p:cNvPr>
          <p:cNvSpPr txBox="1"/>
          <p:nvPr/>
        </p:nvSpPr>
        <p:spPr>
          <a:xfrm>
            <a:off x="9157855" y="31034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917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2" y="-7290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Qualitative Evaluations: measuring emergent </a:t>
            </a:r>
            <a:r>
              <a:rPr lang="en-US" sz="3600" dirty="0" err="1"/>
              <a:t>behaviour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EED8-429E-B243-996A-6E9CDA0E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299990"/>
            <a:ext cx="10905066" cy="5558010"/>
          </a:xfrm>
        </p:spPr>
        <p:txBody>
          <a:bodyPr>
            <a:normAutofit/>
          </a:bodyPr>
          <a:lstStyle/>
          <a:p>
            <a:r>
              <a:rPr lang="en-US" sz="2000" dirty="0"/>
              <a:t>TODO put example of GH</a:t>
            </a:r>
          </a:p>
          <a:p>
            <a:r>
              <a:rPr lang="en-US" sz="2000" dirty="0">
                <a:hlinkClick r:id="rId3"/>
              </a:rPr>
              <a:t>https://jamesrwilcox.com/InductionExercises.html</a:t>
            </a:r>
            <a:r>
              <a:rPr lang="en-US" sz="2000" dirty="0"/>
              <a:t> </a:t>
            </a:r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5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Important slide: Innovation/Story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EED8-429E-B243-996A-6E9CDA0E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/>
              <a:t>What do you predict will be the innovation?</a:t>
            </a:r>
          </a:p>
          <a:p>
            <a:r>
              <a:rPr lang="en-US" sz="2000" dirty="0"/>
              <a:t>Innovation in the current synthesis of helper terms:</a:t>
            </a:r>
          </a:p>
          <a:p>
            <a:pPr lvl="1"/>
            <a:r>
              <a:rPr lang="en-US" sz="1600" dirty="0"/>
              <a:t>Problem: it is technically difficult to train &amp; implement a prover (hardcoding argument). Cast the problem as a direct synthesis term end-to-end with a homogenous model like a large transformer. How much can we do in that route? </a:t>
            </a:r>
          </a:p>
          <a:p>
            <a:pPr lvl="1"/>
            <a:r>
              <a:rPr lang="en-US" sz="1600" dirty="0"/>
              <a:t>Contribution: novel comparison of proving as program synthesis. Novel comparison of proof search vs Synthesize as a method for proving vs combined. In depth study of emergent properties of models.</a:t>
            </a:r>
          </a:p>
          <a:p>
            <a:endParaRPr lang="en-US" sz="2000" dirty="0">
              <a:sym typeface="Wingdings" pitchFamily="2" charset="2"/>
            </a:endParaRPr>
          </a:p>
          <a:p>
            <a:r>
              <a:rPr lang="en-US" sz="2000" dirty="0"/>
              <a:t>In compress paper Innovation/story is:</a:t>
            </a:r>
          </a:p>
          <a:p>
            <a:pPr lvl="1"/>
            <a:r>
              <a:rPr lang="en-US" sz="1600" dirty="0"/>
              <a:t>Problem: hardcoded compression/abstraction (DC). Implemented in toy languages.</a:t>
            </a:r>
          </a:p>
          <a:p>
            <a:pPr lvl="1"/>
            <a:r>
              <a:rPr lang="en-US" sz="1600" dirty="0"/>
              <a:t>Contributions: end-to-end learnable compression/abstraction – that hopefully has interesting emergent (not explicitly trained) </a:t>
            </a:r>
            <a:r>
              <a:rPr lang="en-US" sz="1600" dirty="0" err="1"/>
              <a:t>behaviour</a:t>
            </a:r>
            <a:r>
              <a:rPr lang="en-US" sz="1600" dirty="0"/>
              <a:t> from the foundation model.</a:t>
            </a:r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90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What resources will we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EED8-429E-B243-996A-6E9CDA0E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299412"/>
            <a:ext cx="11422488" cy="5558588"/>
          </a:xfrm>
        </p:spPr>
        <p:txBody>
          <a:bodyPr>
            <a:normAutofit/>
          </a:bodyPr>
          <a:lstStyle/>
          <a:p>
            <a:r>
              <a:rPr lang="en-US" dirty="0"/>
              <a:t>In terms of compute?  </a:t>
            </a:r>
          </a:p>
          <a:p>
            <a:pPr lvl="1"/>
            <a:r>
              <a:rPr lang="en-US" dirty="0"/>
              <a:t>TODO: depends on data size</a:t>
            </a:r>
          </a:p>
          <a:p>
            <a:pPr lvl="2"/>
            <a:r>
              <a:rPr lang="en-US" dirty="0"/>
              <a:t>we are at IBM perhaps it's good to take advantage of that and use a large data set like PACT used.</a:t>
            </a:r>
          </a:p>
          <a:p>
            <a:r>
              <a:rPr lang="en-US" dirty="0"/>
              <a:t>In terms of data?</a:t>
            </a:r>
          </a:p>
          <a:p>
            <a:pPr lvl="1"/>
            <a:r>
              <a:rPr lang="en-US" dirty="0"/>
              <a:t>TODO: what is the size of the data we have? Who will help me get it if anyone?  </a:t>
            </a:r>
          </a:p>
          <a:p>
            <a:r>
              <a:rPr lang="en-US" dirty="0"/>
              <a:t>In terms of being able to interface with Coq? </a:t>
            </a:r>
          </a:p>
          <a:p>
            <a:pPr lvl="1"/>
            <a:r>
              <a:rPr lang="en-US" dirty="0"/>
              <a:t>Strings is enough. So </a:t>
            </a:r>
            <a:r>
              <a:rPr lang="en-US" dirty="0" err="1"/>
              <a:t>PyCoq</a:t>
            </a:r>
            <a:r>
              <a:rPr lang="en-US" dirty="0"/>
              <a:t> is enough. </a:t>
            </a:r>
          </a:p>
          <a:p>
            <a:pPr lvl="2"/>
            <a:r>
              <a:rPr lang="en-US" dirty="0"/>
              <a:t>(optional: Sending proves for now is optional – especially involvement with a prover)</a:t>
            </a:r>
          </a:p>
          <a:p>
            <a:pPr lvl="2"/>
            <a:r>
              <a:rPr lang="en-US" dirty="0"/>
              <a:t>(optional: a. Does it move proof forward? b. does it complete proof? )</a:t>
            </a:r>
          </a:p>
          <a:p>
            <a:pPr lvl="2"/>
            <a:r>
              <a:rPr lang="en-US" dirty="0"/>
              <a:t>They are optional because checking if the proof hole matches the term intended is easy at least syntactical. (If we want to check for proof completeness we can later)</a:t>
            </a:r>
          </a:p>
          <a:p>
            <a:r>
              <a:rPr lang="en-US" dirty="0"/>
              <a:t>In terms of tokenizers for Coq?</a:t>
            </a:r>
          </a:p>
          <a:p>
            <a:pPr lvl="1"/>
            <a:r>
              <a:rPr lang="en-US" dirty="0"/>
              <a:t>tokenizer: current is BPE like PACT (need to compare more carefully with skip tree &amp; finish lit review for this)</a:t>
            </a:r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60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Handcrafted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EED8-429E-B243-996A-6E9CDA0E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/>
              <a:t>TODO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26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Handling large Context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EED8-429E-B243-996A-6E9CDA0E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/>
              <a:t>TODO</a:t>
            </a:r>
          </a:p>
          <a:p>
            <a:r>
              <a:rPr lang="en-US" sz="2000" dirty="0"/>
              <a:t>Mask input for additional noise/robustness + decreases size of input</a:t>
            </a:r>
          </a:p>
          <a:p>
            <a:r>
              <a:rPr lang="en-US" sz="2000" dirty="0"/>
              <a:t>Output is harder to shrink, ultimately I’m guessing it might depend on the size of the handcrafted DSL?</a:t>
            </a:r>
          </a:p>
          <a:p>
            <a:pPr lvl="1"/>
            <a:r>
              <a:rPr lang="en-US" sz="1600" dirty="0"/>
              <a:t>Why I think compression is important</a:t>
            </a:r>
          </a:p>
          <a:p>
            <a:r>
              <a:rPr lang="en-US" sz="2000" dirty="0"/>
              <a:t>Feedback:</a:t>
            </a:r>
          </a:p>
          <a:p>
            <a:pPr lvl="1"/>
            <a:r>
              <a:rPr lang="en-US" sz="1600" dirty="0"/>
              <a:t>Other thoughts?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00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Querying a large data base of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EED8-429E-B243-996A-6E9CDA0E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/>
              <a:t>TODO</a:t>
            </a:r>
          </a:p>
          <a:p>
            <a:r>
              <a:rPr lang="en-US" sz="2000" dirty="0"/>
              <a:t>Main thoughts</a:t>
            </a:r>
          </a:p>
          <a:p>
            <a:pPr lvl="1"/>
            <a:r>
              <a:rPr lang="en-US" sz="1600" dirty="0"/>
              <a:t>Classification layer as normal </a:t>
            </a:r>
          </a:p>
          <a:p>
            <a:pPr lvl="1"/>
            <a:r>
              <a:rPr lang="en-US" sz="1600" dirty="0"/>
              <a:t>More advanced:</a:t>
            </a:r>
          </a:p>
          <a:p>
            <a:pPr lvl="2"/>
            <a:r>
              <a:rPr lang="en-US" sz="1200" dirty="0"/>
              <a:t>Pointer net</a:t>
            </a:r>
          </a:p>
          <a:p>
            <a:pPr lvl="2"/>
            <a:r>
              <a:rPr lang="en-US" sz="1200" dirty="0"/>
              <a:t>Memorizing transformers (or related work, e.g. differentiable index thing…)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41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Data size &amp; Compute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EED8-429E-B243-996A-6E9CDA0E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/>
              <a:t>TODO</a:t>
            </a:r>
          </a:p>
          <a:p>
            <a:r>
              <a:rPr lang="en-US" sz="2000" dirty="0"/>
              <a:t>My guess is that based on PACT, our data set can be really large </a:t>
            </a:r>
            <a:r>
              <a:rPr lang="en-US" sz="2000" dirty="0">
                <a:sym typeface="Wingdings" pitchFamily="2" charset="2"/>
              </a:rPr>
              <a:t> </a:t>
            </a:r>
          </a:p>
          <a:p>
            <a:r>
              <a:rPr lang="en-US" sz="2000" dirty="0">
                <a:sym typeface="Wingdings" pitchFamily="2" charset="2"/>
              </a:rPr>
              <a:t>They used 64 A100s…what can we get at IBM comparable in size?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88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Q: do we really want to give partial tactic script as input?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EED8-429E-B243-996A-6E9CDA0E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/>
              <a:t>Q: do we really want to give partial tactic script as input?</a:t>
            </a:r>
          </a:p>
          <a:p>
            <a:endParaRPr lang="en-US" sz="2000" dirty="0"/>
          </a:p>
          <a:p>
            <a:r>
              <a:rPr lang="en-US" sz="2000" dirty="0"/>
              <a:t>What about a hole filler with only proof terms?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51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What about a hole filler with only proof terms?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EED8-429E-B243-996A-6E9CDA0E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/>
              <a:t>Why do I think this one is better?</a:t>
            </a:r>
          </a:p>
          <a:p>
            <a:r>
              <a:rPr lang="en-US" sz="2000" dirty="0"/>
              <a:t>What about a hole filler with only proof terms?</a:t>
            </a:r>
          </a:p>
          <a:p>
            <a:pPr lvl="1"/>
            <a:r>
              <a:rPr lang="en-US" sz="1600" dirty="0"/>
              <a:t>advantage, disadvantages? relation to compress? why am I thinking about this?</a:t>
            </a:r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96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Task proposal/ideas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EED8-429E-B243-996A-6E9CDA0E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/>
              <a:t>TODO: put thoughts of</a:t>
            </a:r>
          </a:p>
          <a:p>
            <a:r>
              <a:rPr lang="en-US" sz="2000" dirty="0"/>
              <a:t>Human types/</a:t>
            </a:r>
            <a:r>
              <a:rPr lang="en-US" sz="2000" dirty="0" err="1"/>
              <a:t>thms</a:t>
            </a:r>
            <a:endParaRPr lang="en-US" sz="2000" dirty="0"/>
          </a:p>
          <a:p>
            <a:r>
              <a:rPr lang="en-US" sz="2000" dirty="0"/>
              <a:t>Type from type of proof term missing</a:t>
            </a:r>
          </a:p>
          <a:p>
            <a:r>
              <a:rPr lang="en-US" sz="2000" dirty="0"/>
              <a:t>Actual proof (sub)term predicting</a:t>
            </a:r>
          </a:p>
          <a:p>
            <a:endParaRPr lang="en-US" sz="2000" dirty="0"/>
          </a:p>
          <a:p>
            <a:r>
              <a:rPr lang="en-US" sz="2000" dirty="0"/>
              <a:t>Input to the Decoder (token for Gen, Ty, Term, Human, and tactic)</a:t>
            </a:r>
          </a:p>
          <a:p>
            <a:r>
              <a:rPr lang="en-US" sz="2000" dirty="0"/>
              <a:t>Other more ideas?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33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Ideal Task: Synthesize helper terms that helps complete a 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EED8-429E-B243-996A-6E9CDA0E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546918"/>
            <a:ext cx="10905066" cy="5311082"/>
          </a:xfrm>
        </p:spPr>
        <p:txBody>
          <a:bodyPr>
            <a:normAutofit/>
          </a:bodyPr>
          <a:lstStyle/>
          <a:p>
            <a:r>
              <a:rPr lang="en-US" sz="2000" dirty="0"/>
              <a:t>Problem: sometimes when doing proofs – one requires an additional Lemma to solve the proof</a:t>
            </a:r>
          </a:p>
          <a:p>
            <a:pPr lvl="1"/>
            <a:r>
              <a:rPr lang="en-US" sz="1600" dirty="0"/>
              <a:t>Good typical example: Generalization of Induction Hypothesis (can provide concrete example later)</a:t>
            </a:r>
          </a:p>
          <a:p>
            <a:r>
              <a:rPr lang="en-US" sz="2000" dirty="0"/>
              <a:t>&lt;Ideal&gt;: Thus </a:t>
            </a:r>
            <a:r>
              <a:rPr lang="en-US" sz="2000" b="1" dirty="0"/>
              <a:t>ideally, we want to have a synthesis system that would synthesize useful Coq term that would help close the proof of a theorem</a:t>
            </a:r>
            <a:endParaRPr lang="en-US" sz="2000" dirty="0"/>
          </a:p>
          <a:p>
            <a:pPr lvl="1"/>
            <a:r>
              <a:rPr lang="en-US" sz="1600" dirty="0"/>
              <a:t>(Currently, this is what I call a lemma, but it we can chat more about what means later</a:t>
            </a:r>
          </a:p>
          <a:p>
            <a:r>
              <a:rPr lang="en-US" sz="2000" dirty="0"/>
              <a:t>Thus, the task I propose that approximates &lt;Ideal&gt; is:</a:t>
            </a:r>
          </a:p>
          <a:p>
            <a:r>
              <a:rPr lang="en-US" sz="2000" dirty="0"/>
              <a:t>&lt;Task&gt;: Given a set of theorems with proofs with holes/partial proofs, predict the term that goes in the hole (Coq Term) to complete the proof</a:t>
            </a:r>
          </a:p>
          <a:p>
            <a:r>
              <a:rPr lang="en-US" sz="2000" dirty="0"/>
              <a:t>So &lt;Task&gt; satisfies some properties of &lt;Ideal&gt;</a:t>
            </a:r>
          </a:p>
          <a:p>
            <a:pPr lvl="1"/>
            <a:r>
              <a:rPr lang="en-US" sz="1600" dirty="0"/>
              <a:t>A. The prediction of the coq term is known to close some proof because that is how it was extracted by the task definition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Remark: one could imagine calling this synthesis system during proof search for some prover in Coq</a:t>
            </a:r>
          </a:p>
          <a:p>
            <a:pPr lvl="1"/>
            <a:r>
              <a:rPr lang="en-US" sz="1600" dirty="0"/>
              <a:t>E.g. Tactician, </a:t>
            </a:r>
            <a:r>
              <a:rPr lang="en-US" sz="1600" dirty="0" err="1"/>
              <a:t>MathZero</a:t>
            </a:r>
            <a:r>
              <a:rPr lang="en-US" sz="1600" dirty="0"/>
              <a:t>, </a:t>
            </a:r>
            <a:r>
              <a:rPr lang="en-US" sz="1600" dirty="0" err="1"/>
              <a:t>CoqGym’s</a:t>
            </a:r>
            <a:r>
              <a:rPr lang="en-US" sz="1600" dirty="0"/>
              <a:t> prover etc.</a:t>
            </a:r>
          </a:p>
          <a:p>
            <a:endParaRPr lang="en-US" sz="2000" dirty="0"/>
          </a:p>
          <a:p>
            <a:r>
              <a:rPr lang="en-US" sz="2000" dirty="0"/>
              <a:t>Next: How to formalize the task?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09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Compression 2: learning to predict end to end how to generate abstractions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32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EED8-429E-B243-996A-6E9CDA0E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42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37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BPE (Byte Pair Encoding) review – A data driver tokenizer for open vocabularies and rare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EED8-429E-B243-996A-6E9CDA0E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0"/>
            <a:ext cx="10905066" cy="4753285"/>
          </a:xfrm>
        </p:spPr>
        <p:txBody>
          <a:bodyPr>
            <a:normAutofit/>
          </a:bodyPr>
          <a:lstStyle/>
          <a:p>
            <a:r>
              <a:rPr lang="en-US" sz="2000" dirty="0"/>
              <a:t>Motivation:</a:t>
            </a:r>
          </a:p>
          <a:p>
            <a:pPr lvl="1"/>
            <a:r>
              <a:rPr lang="en-US" sz="1600" dirty="0"/>
              <a:t>BPE solves the problem of how to deal with </a:t>
            </a:r>
            <a:r>
              <a:rPr lang="en-US" sz="1600" b="1" dirty="0"/>
              <a:t>an open vocabulary </a:t>
            </a:r>
            <a:r>
              <a:rPr lang="en-US" sz="1600" dirty="0"/>
              <a:t>(not a fixed vocabulary) and thus </a:t>
            </a:r>
            <a:r>
              <a:rPr lang="en-US" sz="1600" b="1" dirty="0"/>
              <a:t>rare words</a:t>
            </a:r>
            <a:r>
              <a:rPr lang="en-US" sz="1600" dirty="0"/>
              <a:t>.</a:t>
            </a:r>
          </a:p>
          <a:p>
            <a:r>
              <a:rPr lang="en-US" sz="2000" dirty="0"/>
              <a:t>High-level solution</a:t>
            </a:r>
          </a:p>
          <a:p>
            <a:pPr lvl="1"/>
            <a:r>
              <a:rPr lang="en-US" sz="1600" dirty="0"/>
              <a:t>In particular, it focuses on learning sub-words for the tokenizer in a data-driven way for all words</a:t>
            </a:r>
          </a:p>
          <a:p>
            <a:pPr lvl="2"/>
            <a:r>
              <a:rPr lang="en-US" sz="1200" dirty="0"/>
              <a:t>Hopefully the subwords learned generalizes to future unseen/rare words</a:t>
            </a:r>
          </a:p>
          <a:p>
            <a:pPr lvl="1"/>
            <a:r>
              <a:rPr lang="en-US" sz="1600" dirty="0"/>
              <a:t>Thus, this usually helps in better embeddings, generation of </a:t>
            </a:r>
            <a:r>
              <a:rPr lang="en-US" sz="1600" b="1" dirty="0"/>
              <a:t>rare words</a:t>
            </a:r>
            <a:r>
              <a:rPr lang="en-US" sz="1600" dirty="0"/>
              <a:t> since instead of </a:t>
            </a:r>
            <a:r>
              <a:rPr lang="en-US" sz="1600" b="1" dirty="0"/>
              <a:t>using the new rare word as a whole you have a way to manipulate them using subwords</a:t>
            </a:r>
            <a:r>
              <a:rPr lang="en-US" sz="1600" dirty="0"/>
              <a:t> from the train data set/corpus</a:t>
            </a:r>
          </a:p>
          <a:p>
            <a:pPr lvl="2"/>
            <a:r>
              <a:rPr lang="en-US" sz="1200" dirty="0"/>
              <a:t>Compositionality!</a:t>
            </a:r>
          </a:p>
          <a:p>
            <a:r>
              <a:rPr lang="en-US" sz="2000" dirty="0"/>
              <a:t>Some vocabulary for the overview:</a:t>
            </a:r>
          </a:p>
          <a:p>
            <a:pPr lvl="1"/>
            <a:r>
              <a:rPr lang="en-US" sz="1600" dirty="0" err="1"/>
              <a:t>Segmenter</a:t>
            </a:r>
            <a:r>
              <a:rPr lang="en-US" sz="1600" dirty="0"/>
              <a:t> = creates a sequence of tokens in a raw sentence given a vocabulary. Type is </a:t>
            </a:r>
            <a:r>
              <a:rPr lang="en-US" sz="1600" dirty="0" err="1"/>
              <a:t>Segmenter</a:t>
            </a:r>
            <a:r>
              <a:rPr lang="en-US" sz="1600" dirty="0"/>
              <a:t>(C, V) -&gt; list of words/tokens to use. </a:t>
            </a:r>
          </a:p>
          <a:p>
            <a:pPr lvl="1"/>
            <a:r>
              <a:rPr lang="en-US" sz="1600" dirty="0"/>
              <a:t>Learner = induces a token from data </a:t>
            </a:r>
            <a:r>
              <a:rPr lang="en-US" sz="1600" dirty="0" err="1"/>
              <a:t>corupus</a:t>
            </a:r>
            <a:endParaRPr lang="en-US" sz="1600" dirty="0"/>
          </a:p>
          <a:p>
            <a:pPr lvl="1"/>
            <a:r>
              <a:rPr lang="en-US" sz="1600" dirty="0"/>
              <a:t>Tokenizer = </a:t>
            </a:r>
            <a:r>
              <a:rPr lang="en-US" sz="1600" dirty="0" err="1"/>
              <a:t>Segmenter</a:t>
            </a:r>
            <a:r>
              <a:rPr lang="en-US" sz="1600" dirty="0"/>
              <a:t> + Vocabulary</a:t>
            </a:r>
          </a:p>
          <a:p>
            <a:pPr lvl="2"/>
            <a:r>
              <a:rPr lang="en-US" sz="1200" dirty="0"/>
              <a:t>Given a new sentence produces a sequence of tokens</a:t>
            </a:r>
          </a:p>
          <a:p>
            <a:pPr lvl="1"/>
            <a:r>
              <a:rPr lang="en-US" sz="1600" dirty="0"/>
              <a:t>Token = symbolic object we have decided has atomic meaning somehow e.g. BPE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59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BPE (Byte Pair Encoding) – outline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EED8-429E-B243-996A-6E9CDA0E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2358095"/>
          </a:xfrm>
        </p:spPr>
        <p:txBody>
          <a:bodyPr>
            <a:normAutofit/>
          </a:bodyPr>
          <a:lstStyle/>
          <a:p>
            <a:r>
              <a:rPr lang="en-US" sz="2000" dirty="0"/>
              <a:t>Goal: generate tokens from subwords in the Corpus C (e.g. train dataset) to deal with open Vocabulary problem/rare words.</a:t>
            </a:r>
          </a:p>
          <a:p>
            <a:r>
              <a:rPr lang="en-US" sz="2000" dirty="0"/>
              <a:t>Algorithm high-level: go through the Corpus (train dataset) by extracting the most common subwords. This is done by analyzing which are the most common pair of subwords up to now and then creating a new subwords from these until we’ve done k merges. </a:t>
            </a:r>
          </a:p>
          <a:p>
            <a:r>
              <a:rPr lang="en-US" sz="2000" dirty="0"/>
              <a:t>Algorithm: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3B3FB05-8B3D-4E9B-91E3-9EAB86844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822" y="3429000"/>
            <a:ext cx="5688282" cy="338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4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2" y="0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BPE (Byte Pair Encoding) – outline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FBC8B09-2693-E2B7-C4D5-AA68C905E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2" y="3988255"/>
            <a:ext cx="8820866" cy="2863815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38395088-02EA-DEE9-8900-086D83B52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969" y="1542846"/>
            <a:ext cx="5913087" cy="20553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8A7633-C291-2BD8-5AE5-65D0D74EA73B}"/>
              </a:ext>
            </a:extLst>
          </p:cNvPr>
          <p:cNvSpPr txBox="1"/>
          <p:nvPr/>
        </p:nvSpPr>
        <p:spPr>
          <a:xfrm>
            <a:off x="57557" y="1052893"/>
            <a:ext cx="652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High-level: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FE7CD9-86E0-1CC3-E798-9CA0E141C6BA}"/>
              </a:ext>
            </a:extLst>
          </p:cNvPr>
          <p:cNvSpPr txBox="1"/>
          <p:nvPr/>
        </p:nvSpPr>
        <p:spPr>
          <a:xfrm>
            <a:off x="85617" y="3724684"/>
            <a:ext cx="44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Slightly more detailed: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A4B351-1F7C-84A8-3F29-7EAB603A5EF0}"/>
              </a:ext>
            </a:extLst>
          </p:cNvPr>
          <p:cNvSpPr txBox="1"/>
          <p:nvPr/>
        </p:nvSpPr>
        <p:spPr>
          <a:xfrm>
            <a:off x="68501" y="766405"/>
            <a:ext cx="11763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generate tokens from subwords in the Corpus C (e.g. train dataset) to deal with open Vocabulary problem/rare words.</a:t>
            </a:r>
          </a:p>
        </p:txBody>
      </p:sp>
    </p:spTree>
    <p:extLst>
      <p:ext uri="{BB962C8B-B14F-4D97-AF65-F5344CB8AC3E}">
        <p14:creationId xmlns:p14="http://schemas.microsoft.com/office/powerpoint/2010/main" val="609507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BPE - Comment on white spaces for NL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EED8-429E-B243-996A-6E9CDA0E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947726"/>
          </a:xfrm>
        </p:spPr>
        <p:txBody>
          <a:bodyPr>
            <a:normAutofit/>
          </a:bodyPr>
          <a:lstStyle/>
          <a:p>
            <a:r>
              <a:rPr lang="en-US" sz="2000" dirty="0"/>
              <a:t>Comment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190C4E3-EE07-473B-74AF-F22D46CBE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183" y="2266554"/>
            <a:ext cx="9520052" cy="439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2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BPE – Comment on common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EED8-429E-B243-996A-6E9CDA0E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572292"/>
          </a:xfrm>
        </p:spPr>
        <p:txBody>
          <a:bodyPr>
            <a:normAutofit/>
          </a:bodyPr>
          <a:lstStyle/>
          <a:p>
            <a:r>
              <a:rPr lang="en-US" sz="2000" dirty="0"/>
              <a:t>Comment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7738B82-38E4-7783-DAE1-070948448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527" y="2146832"/>
            <a:ext cx="7560624" cy="471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73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BPE – Example: Consider a text to tokenize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EED8-429E-B243-996A-6E9CDA0E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686712"/>
          </a:xfrm>
        </p:spPr>
        <p:txBody>
          <a:bodyPr>
            <a:normAutofit/>
          </a:bodyPr>
          <a:lstStyle/>
          <a:p>
            <a:r>
              <a:rPr lang="en-US" sz="2000" dirty="0"/>
              <a:t>Consider the follow text to tokenize that will be used for the step by step example of the BPE algorithm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A863874-29F2-A497-2DB1-3AE707724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145" y="2422277"/>
            <a:ext cx="7647709" cy="435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62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BPE – Example: Step 1, merge the most common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EED8-429E-B243-996A-6E9CDA0E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1462978"/>
          </a:xfrm>
        </p:spPr>
        <p:txBody>
          <a:bodyPr>
            <a:normAutofit/>
          </a:bodyPr>
          <a:lstStyle/>
          <a:p>
            <a:r>
              <a:rPr lang="en-US" sz="2000" dirty="0"/>
              <a:t>Every step is merge the most common tokens in tokens according to our **current Vocab** and **current Corpus** according to that vocab</a:t>
            </a:r>
          </a:p>
          <a:p>
            <a:r>
              <a:rPr lang="en-US" sz="2000" dirty="0"/>
              <a:t>Since it’s the 1</a:t>
            </a:r>
            <a:r>
              <a:rPr lang="en-US" sz="2000" baseline="30000" dirty="0"/>
              <a:t>st</a:t>
            </a:r>
            <a:r>
              <a:rPr lang="en-US" sz="2000" dirty="0"/>
              <a:t> step it will merge the most common characters – </a:t>
            </a:r>
            <a:r>
              <a:rPr lang="en-US" sz="2000" b="1" dirty="0"/>
              <a:t>“</a:t>
            </a:r>
            <a:r>
              <a:rPr lang="en-US" sz="2000" b="1" dirty="0" err="1"/>
              <a:t>e”,”r</a:t>
            </a:r>
            <a:r>
              <a:rPr lang="en-US" sz="2000" b="1" dirty="0"/>
              <a:t>”-&gt;”er”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06B7F4-D8BD-D5AB-D229-BDE7097EC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561" y="2899053"/>
            <a:ext cx="6119887" cy="395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6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Formalizing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B0EED8-429E-B243-996A-6E9CDA0E12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7" y="1782980"/>
                <a:ext cx="11491240" cy="507501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Recall:</a:t>
                </a:r>
              </a:p>
              <a:p>
                <a:r>
                  <a:rPr lang="en-US" sz="2000" dirty="0"/>
                  <a:t>&lt;Ideal&gt;: </a:t>
                </a:r>
                <a:r>
                  <a:rPr lang="en-US" sz="2000" b="1" dirty="0"/>
                  <a:t>synthesize useful Coq term that helps close some proof of the target theorem</a:t>
                </a:r>
                <a:endParaRPr lang="en-US" sz="2000" dirty="0"/>
              </a:p>
              <a:p>
                <a:r>
                  <a:rPr lang="en-US" sz="2000" dirty="0"/>
                  <a:t>&lt;Task&gt;: Given a target theorem with a partial proof =&gt; predict the helper term (e.g. lemma) that helps proof get closed</a:t>
                </a:r>
              </a:p>
              <a:p>
                <a:r>
                  <a:rPr lang="en-US" sz="2000" dirty="0"/>
                  <a:t>Formalizing it:</a:t>
                </a:r>
              </a:p>
              <a:p>
                <a:r>
                  <a:rPr lang="en-US" sz="2000" dirty="0"/>
                  <a:t>Data set X for task</a:t>
                </a:r>
              </a:p>
              <a:p>
                <a:r>
                  <a:rPr lang="en-US" sz="1600" dirty="0"/>
                  <a:t>Input x: </a:t>
                </a:r>
              </a:p>
              <a:p>
                <a:pPr lvl="1"/>
                <a:r>
                  <a:rPr lang="en-US" sz="1200" dirty="0"/>
                  <a:t>Target theorem, t</a:t>
                </a:r>
              </a:p>
              <a:p>
                <a:pPr lvl="1"/>
                <a:r>
                  <a:rPr lang="en-US" sz="1200" dirty="0"/>
                  <a:t>Proof state before requiring helper term, </a:t>
                </a:r>
                <a:r>
                  <a:rPr lang="en-US" sz="1200" dirty="0" err="1"/>
                  <a:t>ps</a:t>
                </a:r>
                <a:endParaRPr lang="en-US" sz="1200" dirty="0"/>
              </a:p>
              <a:p>
                <a:pPr lvl="1"/>
                <a:r>
                  <a:rPr lang="en-US" sz="1200" dirty="0"/>
                  <a:t>Partial tactic proof, </a:t>
                </a:r>
                <a:r>
                  <a:rPr lang="en-US" sz="1200" dirty="0" err="1"/>
                  <a:t>ptp</a:t>
                </a:r>
                <a:endParaRPr lang="en-US" sz="1200" dirty="0"/>
              </a:p>
              <a:p>
                <a:pPr lvl="1"/>
                <a:r>
                  <a:rPr lang="en-US" sz="1200" dirty="0"/>
                  <a:t>Partial proof term, ppt</a:t>
                </a:r>
              </a:p>
              <a:p>
                <a:r>
                  <a:rPr lang="en-US" sz="1600" dirty="0"/>
                  <a:t>Output y:</a:t>
                </a:r>
              </a:p>
              <a:p>
                <a:pPr lvl="1"/>
                <a:r>
                  <a:rPr lang="en-US" sz="1200" dirty="0"/>
                  <a:t>helper term used to at that proof state, </a:t>
                </a:r>
                <a:r>
                  <a:rPr lang="en-US" sz="1200" dirty="0" err="1"/>
                  <a:t>ht</a:t>
                </a:r>
                <a:endParaRPr lang="en-US" sz="1200" dirty="0"/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=&lt;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𝑝𝑡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𝑝𝑝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&gt;, 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h𝑡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p>
                    </m:sSubSup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Note: helper term is includes the concept of “lemma” – which usually is more attached with the concept of types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B0EED8-429E-B243-996A-6E9CDA0E1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7" y="1782980"/>
                <a:ext cx="11491240" cy="5075019"/>
              </a:xfrm>
              <a:blipFill>
                <a:blip r:embed="rId3"/>
                <a:stretch>
                  <a:fillRect l="-442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69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BPE – Example: Step 2, merge the most common token with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EED8-429E-B243-996A-6E9CDA0E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1462978"/>
          </a:xfrm>
        </p:spPr>
        <p:txBody>
          <a:bodyPr>
            <a:normAutofit/>
          </a:bodyPr>
          <a:lstStyle/>
          <a:p>
            <a:r>
              <a:rPr lang="en-US" sz="2000" dirty="0"/>
              <a:t>Every step is merge the most common tokens in tokens according to our **current Vocab** and **current Corpus** according to that vocab</a:t>
            </a:r>
          </a:p>
          <a:p>
            <a:r>
              <a:rPr lang="en-US" sz="2000" dirty="0"/>
              <a:t>Since it’s the 2</a:t>
            </a:r>
            <a:r>
              <a:rPr lang="en-US" sz="2000" baseline="30000" dirty="0"/>
              <a:t>nd</a:t>
            </a:r>
            <a:r>
              <a:rPr lang="en-US" sz="2000" dirty="0"/>
              <a:t> step it will merge the most common tokens “er” and space – </a:t>
            </a:r>
            <a:r>
              <a:rPr lang="en-US" sz="2000" b="1" dirty="0"/>
              <a:t>“er”, “_” -&gt; ”er_”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3DF8B8-754B-B0F4-DA64-39B89632E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017" y="2850119"/>
            <a:ext cx="6277697" cy="396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2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BPE – Example: Step 3, merge the most common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EED8-429E-B243-996A-6E9CDA0E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1462978"/>
          </a:xfrm>
        </p:spPr>
        <p:txBody>
          <a:bodyPr>
            <a:normAutofit/>
          </a:bodyPr>
          <a:lstStyle/>
          <a:p>
            <a:r>
              <a:rPr lang="en-US" sz="2000" dirty="0"/>
              <a:t>Every step is merge the most common tokens in tokens according to our **current Vocab** and **current Corpus** according to that vocab</a:t>
            </a:r>
          </a:p>
          <a:p>
            <a:r>
              <a:rPr lang="en-US" sz="2000" dirty="0"/>
              <a:t>Now </a:t>
            </a:r>
            <a:r>
              <a:rPr lang="en-US" sz="2000" dirty="0" err="1"/>
              <a:t>dpes</a:t>
            </a:r>
            <a:r>
              <a:rPr lang="en-US" sz="2000" dirty="0"/>
              <a:t> – </a:t>
            </a:r>
            <a:r>
              <a:rPr lang="en-US" sz="2000" b="1" dirty="0"/>
              <a:t>“</a:t>
            </a:r>
            <a:r>
              <a:rPr lang="en-US" sz="2000" b="1" dirty="0" err="1"/>
              <a:t>n”,”e</a:t>
            </a:r>
            <a:r>
              <a:rPr lang="en-US" sz="2000" b="1" dirty="0"/>
              <a:t>”-&gt;”ne”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4EFE9C0-31D8-8BE6-9347-1B43D8D0D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89" y="2980311"/>
            <a:ext cx="6307085" cy="387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00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BPE – Example: remaining steps for k=8 merges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EED8-429E-B243-996A-6E9CDA0E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686712"/>
          </a:xfrm>
        </p:spPr>
        <p:txBody>
          <a:bodyPr>
            <a:normAutofit/>
          </a:bodyPr>
          <a:lstStyle/>
          <a:p>
            <a:r>
              <a:rPr lang="en-US" sz="2000" dirty="0"/>
              <a:t>Every step is merge the most common tokens in tokens according to our **current Vocab** and **current Corpus** according to that vocab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9885A48-AB28-108B-4450-127D6E15B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91" y="2464235"/>
            <a:ext cx="9445877" cy="422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6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BPE – at test time using our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EED8-429E-B243-996A-6E9CDA0E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/>
              <a:t>(current) Vocabulary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53E48-0C63-D24F-C34E-08377DF8D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395" y="1827310"/>
            <a:ext cx="8083138" cy="31810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698881F-52D7-A7D6-3D58-662506593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903" y="2282800"/>
            <a:ext cx="7194194" cy="439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97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Other options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AFD47BF-4DAA-3DDB-E16C-DCE2A355E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928814"/>
            <a:ext cx="6166511" cy="3519823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A8A96CD-9C77-3496-F13B-FB1AA05E2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674" y="2899053"/>
            <a:ext cx="5725163" cy="343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44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EED8-429E-B243-996A-6E9CDA0E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/>
              <a:t>Reference: Stanford lecture </a:t>
            </a:r>
            <a:r>
              <a:rPr lang="en-US" sz="2000" dirty="0">
                <a:hlinkClick r:id="rId2"/>
              </a:rPr>
              <a:t>https://youtu.be/tOMjTCO0htA</a:t>
            </a:r>
            <a:r>
              <a:rPr lang="en-US" sz="2000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32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" y="0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Previous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EED8-429E-B243-996A-6E9CDA0E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849746"/>
            <a:ext cx="10905066" cy="6008254"/>
          </a:xfrm>
        </p:spPr>
        <p:txBody>
          <a:bodyPr>
            <a:normAutofit fontScale="47500" lnSpcReduction="20000"/>
          </a:bodyPr>
          <a:lstStyle/>
          <a:p>
            <a:r>
              <a:rPr lang="en-US" sz="2000" dirty="0"/>
              <a:t>REFACTOR uses character tokens &amp; GNNs</a:t>
            </a:r>
          </a:p>
          <a:p>
            <a:pPr lvl="1"/>
            <a:r>
              <a:rPr lang="en-US" sz="1600" dirty="0">
                <a:hlinkClick r:id="rId3"/>
              </a:rPr>
              <a:t>https://openreview.net/forum?id=827jG3ahxL</a:t>
            </a:r>
            <a:r>
              <a:rPr lang="en-US" sz="1600" dirty="0"/>
              <a:t> </a:t>
            </a:r>
          </a:p>
          <a:p>
            <a:r>
              <a:rPr lang="en-US" sz="2000" dirty="0"/>
              <a:t>PACT: uses standard BPE tokenization ala GPT-3</a:t>
            </a:r>
          </a:p>
          <a:p>
            <a:pPr lvl="1"/>
            <a:r>
              <a:rPr lang="en-US" sz="1600" dirty="0"/>
              <a:t>They cite the GPT-3 paper </a:t>
            </a:r>
            <a:r>
              <a:rPr lang="en-US" sz="1600" dirty="0">
                <a:hlinkClick r:id="rId4"/>
              </a:rPr>
              <a:t>https://arxiv.org/abs/2005.14165</a:t>
            </a:r>
            <a:r>
              <a:rPr lang="en-US" sz="1600" dirty="0"/>
              <a:t> </a:t>
            </a:r>
          </a:p>
          <a:p>
            <a:r>
              <a:rPr lang="en-US" sz="2000" dirty="0"/>
              <a:t>GPT-f: uses BPE tokenization ala GPT-3</a:t>
            </a:r>
          </a:p>
          <a:p>
            <a:pPr lvl="1"/>
            <a:r>
              <a:rPr lang="en-US" sz="1600" dirty="0"/>
              <a:t>They cite the same paper as PACT, the gpt-3 paper </a:t>
            </a:r>
            <a:r>
              <a:rPr lang="en-US" sz="1600" dirty="0">
                <a:hlinkClick r:id="rId4"/>
              </a:rPr>
              <a:t>https://arxiv.org/abs/2005.14165</a:t>
            </a:r>
            <a:r>
              <a:rPr lang="en-US" sz="1600" dirty="0"/>
              <a:t> </a:t>
            </a:r>
          </a:p>
          <a:p>
            <a:r>
              <a:rPr lang="en-US" sz="2000" dirty="0"/>
              <a:t>GPT-3</a:t>
            </a:r>
          </a:p>
          <a:p>
            <a:pPr lvl="1"/>
            <a:r>
              <a:rPr lang="en-US" sz="1600" dirty="0"/>
              <a:t>Slightly more precise on what type of tokenization/BPE GPT-3 exactly does</a:t>
            </a:r>
          </a:p>
          <a:p>
            <a:r>
              <a:rPr lang="en-US" sz="2000" dirty="0"/>
              <a:t>Skip trees:</a:t>
            </a:r>
          </a:p>
          <a:p>
            <a:pPr lvl="1"/>
            <a:r>
              <a:rPr lang="en-US" sz="1600" dirty="0"/>
              <a:t>TODO, I think this one is particularly important</a:t>
            </a:r>
          </a:p>
          <a:p>
            <a:r>
              <a:rPr lang="en-US" sz="2000" dirty="0"/>
              <a:t>Codex:</a:t>
            </a:r>
          </a:p>
          <a:p>
            <a:pPr lvl="1"/>
            <a:r>
              <a:rPr lang="en-US" sz="1600" dirty="0"/>
              <a:t>TODO</a:t>
            </a:r>
          </a:p>
          <a:p>
            <a:r>
              <a:rPr lang="en-US" sz="2000" dirty="0"/>
              <a:t>Alpha Code</a:t>
            </a:r>
          </a:p>
          <a:p>
            <a:pPr lvl="1"/>
            <a:r>
              <a:rPr lang="en-US" sz="1600" dirty="0"/>
              <a:t>TODO</a:t>
            </a:r>
          </a:p>
          <a:p>
            <a:r>
              <a:rPr lang="en-US" sz="2000" dirty="0" err="1"/>
              <a:t>TreeGen</a:t>
            </a:r>
            <a:endParaRPr lang="en-US" sz="2000" dirty="0"/>
          </a:p>
          <a:p>
            <a:pPr lvl="1"/>
            <a:r>
              <a:rPr lang="en-US" sz="1600" dirty="0"/>
              <a:t>TODO, ASTs (not </a:t>
            </a:r>
            <a:r>
              <a:rPr lang="en-US" sz="1600" dirty="0" err="1"/>
              <a:t>csts</a:t>
            </a:r>
            <a:r>
              <a:rPr lang="en-US" sz="1600" dirty="0"/>
              <a:t>)</a:t>
            </a:r>
          </a:p>
          <a:p>
            <a:r>
              <a:rPr lang="en-US" sz="2000" dirty="0" err="1"/>
              <a:t>PaLM</a:t>
            </a:r>
            <a:endParaRPr lang="en-US" sz="2000" dirty="0"/>
          </a:p>
          <a:p>
            <a:pPr lvl="1"/>
            <a:r>
              <a:rPr lang="en-US" sz="1600" dirty="0"/>
              <a:t>TODO</a:t>
            </a:r>
          </a:p>
          <a:p>
            <a:r>
              <a:rPr lang="en-US" sz="2000" dirty="0" err="1"/>
              <a:t>DreamCoder</a:t>
            </a:r>
            <a:endParaRPr lang="en-US" sz="2000" dirty="0"/>
          </a:p>
          <a:p>
            <a:pPr lvl="1"/>
            <a:r>
              <a:rPr lang="en-US" sz="1600" dirty="0"/>
              <a:t>TODO, I think also ASTs + abstractions (so IDs)</a:t>
            </a:r>
          </a:p>
          <a:p>
            <a:r>
              <a:rPr lang="en-US" sz="2000" dirty="0" err="1"/>
              <a:t>PolyCode</a:t>
            </a:r>
            <a:endParaRPr lang="en-US" sz="2000" dirty="0"/>
          </a:p>
          <a:p>
            <a:pPr lvl="1"/>
            <a:r>
              <a:rPr lang="en-US" sz="1600" dirty="0"/>
              <a:t>TODO</a:t>
            </a:r>
          </a:p>
          <a:p>
            <a:r>
              <a:rPr lang="en-US" sz="2000" dirty="0"/>
              <a:t>GPT-neo</a:t>
            </a:r>
          </a:p>
          <a:p>
            <a:r>
              <a:rPr lang="en-US" sz="2000" dirty="0"/>
              <a:t>GPT-J</a:t>
            </a:r>
          </a:p>
          <a:p>
            <a:r>
              <a:rPr lang="en-US" sz="2000" dirty="0"/>
              <a:t>GPT-</a:t>
            </a:r>
            <a:r>
              <a:rPr lang="en-US" sz="2000" dirty="0" err="1"/>
              <a:t>neoX</a:t>
            </a:r>
            <a:endParaRPr lang="en-US" sz="2000" dirty="0"/>
          </a:p>
          <a:p>
            <a:r>
              <a:rPr lang="en-US" sz="2000" dirty="0"/>
              <a:t>LIME</a:t>
            </a:r>
          </a:p>
          <a:p>
            <a:r>
              <a:rPr lang="en-US" sz="2000" dirty="0"/>
              <a:t>Hugging face code parrot and other stuff</a:t>
            </a:r>
          </a:p>
          <a:p>
            <a:pPr lvl="1"/>
            <a:endParaRPr lang="en-US" sz="1600" dirty="0"/>
          </a:p>
          <a:p>
            <a:r>
              <a:rPr lang="en-US" sz="2000" dirty="0"/>
              <a:t>Others to check out before final decision?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91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EED8-429E-B243-996A-6E9CDA0E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61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Extracting data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B0EED8-429E-B243-996A-6E9CDA0E12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7" y="1782981"/>
                <a:ext cx="10905066" cy="439398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Recall we want to create a data set: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=&lt;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𝑝𝑡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𝑝𝑝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&gt;,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h𝑡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p>
                    </m:sSubSup>
                  </m:oMath>
                </a14:m>
                <a:endParaRPr lang="en-US" sz="2000" dirty="0"/>
              </a:p>
              <a:p>
                <a:r>
                  <a:rPr lang="en-US" sz="2000" dirty="0"/>
                  <a:t>Ways to Produce data set</a:t>
                </a:r>
              </a:p>
              <a:p>
                <a:r>
                  <a:rPr lang="en-US" sz="2000" dirty="0"/>
                  <a:t>1. From terms human’s create </a:t>
                </a:r>
              </a:p>
              <a:p>
                <a:pPr lvl="1"/>
                <a:r>
                  <a:rPr lang="en-US" sz="1600" dirty="0"/>
                  <a:t>e.g. lemmas or terms they directly write or identifier</a:t>
                </a:r>
              </a:p>
              <a:p>
                <a:r>
                  <a:rPr lang="en-US" sz="2000" dirty="0"/>
                  <a:t>2. From proof terms via partial evaluation of tactic scripts</a:t>
                </a:r>
              </a:p>
              <a:p>
                <a:r>
                  <a:rPr lang="en-US" sz="2000" dirty="0"/>
                  <a:t>3. From the type of proof terms via partial evaluation of tactic scripts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Next let’s think how to do 1, 2, 3 concretely</a:t>
                </a:r>
              </a:p>
              <a:p>
                <a:pPr lvl="1"/>
                <a:r>
                  <a:rPr lang="en-US" sz="1600" dirty="0"/>
                  <a:t>(</a:t>
                </a:r>
                <a:r>
                  <a:rPr lang="en-US" sz="1600" b="1" u="sng" dirty="0"/>
                  <a:t>feel free to give suggestions to improve things!</a:t>
                </a:r>
                <a:r>
                  <a:rPr lang="en-US" sz="1600" dirty="0"/>
                  <a:t> Probably ppl with more experience in Coq can be more creative in this area </a:t>
                </a:r>
              </a:p>
              <a:p>
                <a:pPr lvl="2"/>
                <a:r>
                  <a:rPr lang="en-US" sz="1200" dirty="0"/>
                  <a:t>e.g. know more tactic that give helper terms? Current thoughts apply, exact)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B0EED8-429E-B243-996A-6E9CDA0E1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7" y="1782981"/>
                <a:ext cx="10905066" cy="4393982"/>
              </a:xfrm>
              <a:blipFill>
                <a:blip r:embed="rId2"/>
                <a:stretch>
                  <a:fillRect l="-465" t="-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08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Extracting data set 1: From human’s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B0EED8-429E-B243-996A-6E9CDA0E12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7" y="1368162"/>
                <a:ext cx="10905066" cy="548983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Recall we want to create a data set: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=&lt;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𝑝𝑡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𝑝𝑝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&gt;,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h𝑡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p>
                    </m:sSubSup>
                  </m:oMath>
                </a14:m>
                <a:endParaRPr lang="en-US" sz="2000" dirty="0"/>
              </a:p>
              <a:p>
                <a:r>
                  <a:rPr lang="en-US" sz="2000" dirty="0"/>
                  <a:t>Go through theorems and proofs from a set of Coq proof script .v files</a:t>
                </a:r>
              </a:p>
              <a:p>
                <a:r>
                  <a:rPr lang="en-US" sz="2000" dirty="0"/>
                  <a:t>For each theorem </a:t>
                </a:r>
                <a:r>
                  <a:rPr lang="en-US" sz="2000" b="1" dirty="0"/>
                  <a:t>execute the tactic script up to a point where the user</a:t>
                </a:r>
                <a:r>
                  <a:rPr lang="en-US" sz="2000" dirty="0"/>
                  <a:t> either</a:t>
                </a:r>
              </a:p>
              <a:p>
                <a:pPr lvl="1"/>
                <a:r>
                  <a:rPr lang="en-US" sz="1600" dirty="0"/>
                  <a:t>A. wrote a term themselves</a:t>
                </a:r>
              </a:p>
              <a:p>
                <a:pPr lvl="1"/>
                <a:r>
                  <a:rPr lang="en-US" sz="1600" dirty="0"/>
                  <a:t>B. reference a term somewhere else through an identifier</a:t>
                </a:r>
              </a:p>
              <a:p>
                <a:pPr lvl="1"/>
                <a:r>
                  <a:rPr lang="en-US" sz="1600" dirty="0"/>
                  <a:t>(Q: likely up to an apply, exact? Other tactics?)</a:t>
                </a:r>
              </a:p>
              <a:p>
                <a:r>
                  <a:rPr lang="en-US" sz="2000" dirty="0"/>
                  <a:t>Record the partial tactic script up to this point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𝑝𝑡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Record the proof term up up to this point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𝑝𝑝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Get the proof state the user saw before creating the term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Then in that case extract as a target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the following:</a:t>
                </a:r>
              </a:p>
              <a:p>
                <a:pPr lvl="1"/>
                <a:r>
                  <a:rPr lang="en-US" sz="1600" dirty="0" err="1"/>
                  <a:t>i</a:t>
                </a:r>
                <a:r>
                  <a:rPr lang="en-US" sz="1600" dirty="0"/>
                  <a:t>. If they wrote a term directly, predict that term</a:t>
                </a:r>
              </a:p>
              <a:p>
                <a:pPr lvl="1"/>
                <a:r>
                  <a:rPr lang="en-US" sz="1600" dirty="0"/>
                  <a:t>If they wrote an identifier</a:t>
                </a:r>
              </a:p>
              <a:p>
                <a:pPr lvl="2"/>
                <a:r>
                  <a:rPr lang="en-US" sz="1600" dirty="0"/>
                  <a:t>ii. Predict the content of the identifier</a:t>
                </a:r>
              </a:p>
              <a:p>
                <a:pPr lvl="2"/>
                <a:r>
                  <a:rPr lang="en-US" sz="1600" dirty="0"/>
                  <a:t>iii. Predict the identifier (assuming we are using BPE tokenization)</a:t>
                </a:r>
              </a:p>
              <a:p>
                <a:r>
                  <a:rPr lang="en-US" sz="2000" dirty="0"/>
                  <a:t>TODO: Coq expert go through</a:t>
                </a:r>
                <a:endParaRPr lang="en-US" sz="1600" dirty="0"/>
              </a:p>
              <a:p>
                <a:pPr lvl="1"/>
                <a:endParaRPr lang="en-US" sz="16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B0EED8-429E-B243-996A-6E9CDA0E1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7" y="1368162"/>
                <a:ext cx="10905066" cy="5489837"/>
              </a:xfrm>
              <a:blipFill>
                <a:blip r:embed="rId3"/>
                <a:stretch>
                  <a:fillRect l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57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2812"/>
            <a:ext cx="11401863" cy="1135737"/>
          </a:xfrm>
        </p:spPr>
        <p:txBody>
          <a:bodyPr>
            <a:normAutofit/>
          </a:bodyPr>
          <a:lstStyle/>
          <a:p>
            <a:r>
              <a:rPr lang="en-US" sz="3600" dirty="0"/>
              <a:t>Extracting data set 2: use partial evaluation of proof scripts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B0EED8-429E-B243-996A-6E9CDA0E12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7" y="1017528"/>
                <a:ext cx="10905066" cy="584047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Recall we want to create a data set: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=&lt;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𝑝𝑡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𝑝𝑝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&gt;,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h𝑡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p>
                    </m:sSubSup>
                  </m:oMath>
                </a14:m>
                <a:endParaRPr lang="en-US" sz="2000" dirty="0"/>
              </a:p>
              <a:p>
                <a:r>
                  <a:rPr lang="en-US" sz="2000" dirty="0"/>
                  <a:t>Go through theorems and proofs from a set of Coq proof script .v files</a:t>
                </a:r>
              </a:p>
              <a:p>
                <a:r>
                  <a:rPr lang="en-US" sz="2000" dirty="0"/>
                  <a:t>For each theorem </a:t>
                </a:r>
                <a:r>
                  <a:rPr lang="en-US" sz="2000" b="1" dirty="0"/>
                  <a:t>execute the tactic script up to every tactic</a:t>
                </a:r>
              </a:p>
              <a:p>
                <a:r>
                  <a:rPr lang="en-US" sz="2000" dirty="0"/>
                  <a:t>Record the partial tactic script up to this point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𝑝𝑡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Record the proof term up up to this point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𝑝𝑝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Get the proof state the user saw before creating the term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Then pretend the user did the following:</a:t>
                </a:r>
              </a:p>
              <a:p>
                <a:pPr lvl="1"/>
                <a:r>
                  <a:rPr lang="en-US" sz="1600" dirty="0"/>
                  <a:t>1. apply (remaining proof term)</a:t>
                </a:r>
              </a:p>
              <a:p>
                <a:pPr lvl="2"/>
                <a:r>
                  <a:rPr lang="en-US" sz="1200" dirty="0"/>
                  <a:t>TODO: would be nice to think of how to get more data from big proof terms</a:t>
                </a:r>
              </a:p>
              <a:p>
                <a:pPr lvl="3"/>
                <a:r>
                  <a:rPr lang="en-US" sz="1000" dirty="0"/>
                  <a:t>Perhaps only have model predict part of of it and then the other part as separate data points? Other ideas?</a:t>
                </a:r>
              </a:p>
              <a:p>
                <a:pPr lvl="2"/>
                <a:r>
                  <a:rPr lang="en-US" sz="1200" dirty="0"/>
                  <a:t>TODO: would be nice to think of producing partial target, so generator produces a partial target but then can be called recursively inside the holes</a:t>
                </a:r>
              </a:p>
              <a:p>
                <a:pPr lvl="1"/>
                <a:r>
                  <a:rPr lang="en-US" sz="1600" dirty="0"/>
                  <a:t>2. apply (type of remaining proof term)</a:t>
                </a:r>
              </a:p>
              <a:p>
                <a:pPr lvl="2"/>
                <a:r>
                  <a:rPr lang="en-US" sz="1200" dirty="0"/>
                  <a:t>This is the case for a “lemma”</a:t>
                </a:r>
              </a:p>
              <a:p>
                <a:r>
                  <a:rPr lang="en-US" sz="2000" dirty="0"/>
                  <a:t>So for a single theorem we get a helper term to predict at each level of the proof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Feel there this can be expanded more by a Coq expert! </a:t>
                </a:r>
                <a:r>
                  <a:rPr lang="en-US" sz="2000" b="1" dirty="0"/>
                  <a:t>Feel there is space for more suggestions?</a:t>
                </a:r>
              </a:p>
              <a:p>
                <a:r>
                  <a:rPr lang="en-US" sz="2000" dirty="0"/>
                  <a:t>TODO: how to actually extract the hole proof term to complete proof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B0EED8-429E-B243-996A-6E9CDA0E1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7" y="1017528"/>
                <a:ext cx="10905066" cy="5840472"/>
              </a:xfrm>
              <a:blipFill>
                <a:blip r:embed="rId3"/>
                <a:stretch>
                  <a:fillRect l="-465" t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77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Pause: Moment for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EED8-429E-B243-996A-6E9CDA0E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/>
              <a:t>Feed back? :)</a:t>
            </a:r>
          </a:p>
          <a:p>
            <a:endParaRPr lang="en-US" sz="2000" dirty="0"/>
          </a:p>
          <a:p>
            <a:r>
              <a:rPr lang="en-US" sz="2000" dirty="0"/>
              <a:t>TODO: come up with some examples, concrete examples!</a:t>
            </a:r>
          </a:p>
          <a:p>
            <a:pPr lvl="1"/>
            <a:r>
              <a:rPr lang="en-US" sz="1600" dirty="0"/>
              <a:t>Of data </a:t>
            </a:r>
          </a:p>
          <a:p>
            <a:pPr lvl="1"/>
            <a:r>
              <a:rPr lang="en-US" sz="1600" dirty="0"/>
              <a:t>Regex example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26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30" y="0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Quantitative Evaluations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EED8-429E-B243-996A-6E9CDA0E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935026"/>
            <a:ext cx="10905066" cy="5922973"/>
          </a:xfrm>
        </p:spPr>
        <p:txBody>
          <a:bodyPr>
            <a:noAutofit/>
          </a:bodyPr>
          <a:lstStyle/>
          <a:p>
            <a:r>
              <a:rPr lang="en-US" sz="2000" dirty="0"/>
              <a:t>Straight accuracy (Jason): counting when the predicted helper term matches the ground</a:t>
            </a:r>
          </a:p>
          <a:p>
            <a:pPr lvl="1"/>
            <a:r>
              <a:rPr lang="en-US" sz="1600" dirty="0"/>
              <a:t>+ 1</a:t>
            </a:r>
          </a:p>
          <a:p>
            <a:r>
              <a:rPr lang="en-US" sz="2000" b="1" dirty="0"/>
              <a:t>Ideal Goal: </a:t>
            </a:r>
            <a:r>
              <a:rPr lang="en-US" sz="2000" dirty="0"/>
              <a:t>if the synthesizer produces helper terms that are true (provable) and helps proof move forward productively (with prover)</a:t>
            </a:r>
          </a:p>
          <a:p>
            <a:r>
              <a:rPr lang="en-US" sz="2000" dirty="0"/>
              <a:t>Thus, Main metrics: </a:t>
            </a:r>
          </a:p>
          <a:p>
            <a:pPr lvl="1"/>
            <a:r>
              <a:rPr lang="en-US" sz="1600" dirty="0"/>
              <a:t>a. does the synthesizer generate (true) helper terms that move the proof forward (whether it closes proof or not)</a:t>
            </a:r>
          </a:p>
          <a:p>
            <a:pPr lvl="2"/>
            <a:r>
              <a:rPr lang="en-US" sz="1200" dirty="0"/>
              <a:t>gets a  +1 if the proof gets unstuck</a:t>
            </a:r>
          </a:p>
          <a:p>
            <a:pPr lvl="1"/>
            <a:r>
              <a:rPr lang="en-US" sz="1600" dirty="0"/>
              <a:t>b. (better one!) does the synthesizer generate (true) helper term(s) in proofs that do get completed?</a:t>
            </a:r>
          </a:p>
          <a:p>
            <a:pPr lvl="2"/>
            <a:r>
              <a:rPr lang="en-US" sz="1600" dirty="0"/>
              <a:t>gets a +1 only if proof gets closed</a:t>
            </a:r>
          </a:p>
          <a:p>
            <a:r>
              <a:rPr lang="en-US" sz="2000" dirty="0"/>
              <a:t>Two possible environments </a:t>
            </a:r>
          </a:p>
          <a:p>
            <a:pPr lvl="1"/>
            <a:r>
              <a:rPr lang="en-US" sz="1600" b="1" dirty="0"/>
              <a:t>0. accuracy of helper term with ground truth</a:t>
            </a:r>
          </a:p>
          <a:p>
            <a:pPr lvl="1"/>
            <a:r>
              <a:rPr lang="en-US" sz="1600" b="1" dirty="0"/>
              <a:t>1. Data set with partial proofs (created by us as described) with no Prover, using accuracy only i.e. 0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Extra/Optional:</a:t>
            </a:r>
          </a:p>
          <a:p>
            <a:pPr lvl="1"/>
            <a:r>
              <a:rPr lang="en-US" sz="1600" dirty="0"/>
              <a:t>2. Data set with partial proofs (created by us as described) with Prover</a:t>
            </a:r>
          </a:p>
          <a:p>
            <a:pPr lvl="1"/>
            <a:r>
              <a:rPr lang="en-US" sz="1600" dirty="0"/>
              <a:t>3. Data set training from scratch with Prover + our Synthesizer</a:t>
            </a:r>
            <a:endParaRPr lang="en-US" sz="2400" dirty="0"/>
          </a:p>
          <a:p>
            <a:endParaRPr lang="en-US" sz="2000" dirty="0"/>
          </a:p>
          <a:p>
            <a:r>
              <a:rPr lang="en-US" sz="2000" dirty="0"/>
              <a:t>Prover: Proof Search, </a:t>
            </a:r>
            <a:r>
              <a:rPr lang="en-US" sz="2000" dirty="0" err="1"/>
              <a:t>MathZero</a:t>
            </a:r>
            <a:r>
              <a:rPr lang="en-US" sz="2000" dirty="0"/>
              <a:t>, our own Proof Search</a:t>
            </a:r>
          </a:p>
          <a:p>
            <a:pPr lvl="1"/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60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25F2-8F74-3346-8424-CC477D1F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2" y="-7290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Qualitative Evaluations: measuring emergent </a:t>
            </a:r>
            <a:r>
              <a:rPr lang="en-US" sz="3600" dirty="0" err="1"/>
              <a:t>behaviour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EED8-429E-B243-996A-6E9CDA0E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299990"/>
            <a:ext cx="10905066" cy="5558010"/>
          </a:xfrm>
        </p:spPr>
        <p:txBody>
          <a:bodyPr>
            <a:normAutofit/>
          </a:bodyPr>
          <a:lstStyle/>
          <a:p>
            <a:r>
              <a:rPr lang="en-US" sz="2000" dirty="0"/>
              <a:t>I think this is where one of Talia's suggestions is good.</a:t>
            </a:r>
          </a:p>
          <a:p>
            <a:r>
              <a:rPr lang="en-US" sz="2000" dirty="0"/>
              <a:t>In transformer models the emergence of  novel </a:t>
            </a:r>
            <a:r>
              <a:rPr lang="en-US" sz="2000" dirty="0" err="1"/>
              <a:t>behaviour</a:t>
            </a:r>
            <a:r>
              <a:rPr lang="en-US" sz="2000" dirty="0"/>
              <a:t> is common. Thus, we can measure some that we'd hope/expect/be curious to see:</a:t>
            </a:r>
          </a:p>
          <a:p>
            <a:pPr lvl="1"/>
            <a:r>
              <a:rPr lang="en-US" sz="1600" dirty="0"/>
              <a:t>does it learn human heuristics to create helper terms?</a:t>
            </a:r>
          </a:p>
          <a:p>
            <a:r>
              <a:rPr lang="en-US" sz="2000" b="1" dirty="0"/>
              <a:t>Can our model learn heuristics for generating terms that humans do?</a:t>
            </a:r>
          </a:p>
          <a:p>
            <a:r>
              <a:rPr lang="en-US" sz="2000" dirty="0"/>
              <a:t>So we'd need to generate:</a:t>
            </a:r>
          </a:p>
          <a:p>
            <a:pPr lvl="1"/>
            <a:r>
              <a:rPr lang="en-US" sz="1600" dirty="0"/>
              <a:t>a. a list of such heuristics</a:t>
            </a:r>
          </a:p>
          <a:p>
            <a:pPr lvl="1"/>
            <a:r>
              <a:rPr lang="en-US" sz="1600" dirty="0"/>
              <a:t>b. a small (5-10) testing representative data set of examples of proofs that usually need such heuristics</a:t>
            </a:r>
          </a:p>
          <a:p>
            <a:r>
              <a:rPr lang="en-US" sz="2000" b="1" dirty="0"/>
              <a:t>Canonical Example: generalizing the induction hypothesis</a:t>
            </a:r>
          </a:p>
          <a:p>
            <a:pPr lvl="1"/>
            <a:r>
              <a:rPr lang="en-US" sz="1600" b="1" dirty="0"/>
              <a:t>IH: P 0</a:t>
            </a:r>
          </a:p>
          <a:p>
            <a:pPr lvl="1"/>
            <a:r>
              <a:rPr lang="en-US" sz="1600" b="1" dirty="0"/>
              <a:t>HT: </a:t>
            </a:r>
            <a:r>
              <a:rPr lang="en-US" sz="1600" b="1" dirty="0" err="1"/>
              <a:t>forall</a:t>
            </a:r>
            <a:r>
              <a:rPr lang="en-US" sz="1600" b="1" dirty="0"/>
              <a:t> v, P n (&lt;-)</a:t>
            </a:r>
          </a:p>
          <a:p>
            <a:pPr lvl="1"/>
            <a:r>
              <a:rPr lang="en-US" sz="1600" b="1" dirty="0">
                <a:hlinkClick r:id="rId3"/>
              </a:rPr>
              <a:t>https://jamesrwilcox.com/InductionExercises.html</a:t>
            </a:r>
            <a:r>
              <a:rPr lang="en-US" sz="1600" b="1" dirty="0"/>
              <a:t> </a:t>
            </a:r>
          </a:p>
          <a:p>
            <a:r>
              <a:rPr lang="en-US" sz="2000" dirty="0"/>
              <a:t>other heuristics? (TODO)</a:t>
            </a:r>
          </a:p>
          <a:p>
            <a:r>
              <a:rPr lang="en-US" sz="2000" dirty="0"/>
              <a:t>Measure: </a:t>
            </a:r>
            <a:r>
              <a:rPr lang="en-US" sz="2000" b="1" dirty="0"/>
              <a:t>we can measure how many proofs of these heuristic list it closes + we can inspect the helper terms predicted</a:t>
            </a:r>
          </a:p>
          <a:p>
            <a:pPr lvl="1"/>
            <a:r>
              <a:rPr lang="en-US" sz="1600" b="1" dirty="0"/>
              <a:t>If it closes many such proofs and it matches the helper terms we expect then we can say it learned those heuristics! (?)</a:t>
            </a:r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41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3877</TotalTime>
  <Words>3037</Words>
  <Application>Microsoft Macintosh PowerPoint</Application>
  <PresentationFormat>Widescreen</PresentationFormat>
  <Paragraphs>305</Paragraphs>
  <Slides>37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Synthesizing helper terms in Coq – (Summer ideas)</vt:lpstr>
      <vt:lpstr>Ideal Task: Synthesize helper terms that helps complete a proof</vt:lpstr>
      <vt:lpstr>Formalizing Task</vt:lpstr>
      <vt:lpstr>Extracting data set</vt:lpstr>
      <vt:lpstr>Extracting data set 1: From human’s</vt:lpstr>
      <vt:lpstr>Extracting data set 2: use partial evaluation of proof scripts</vt:lpstr>
      <vt:lpstr>Pause: Moment for feedback</vt:lpstr>
      <vt:lpstr>Quantitative Evaluations</vt:lpstr>
      <vt:lpstr>Qualitative Evaluations: measuring emergent behaviour</vt:lpstr>
      <vt:lpstr>Qualitative Evaluations: measuring emergent behaviour</vt:lpstr>
      <vt:lpstr>Important slide: Innovation/Story</vt:lpstr>
      <vt:lpstr>What resources will we need?</vt:lpstr>
      <vt:lpstr>Handcrafted DSL</vt:lpstr>
      <vt:lpstr>Handling large Context Size</vt:lpstr>
      <vt:lpstr>Querying a large data base of facts</vt:lpstr>
      <vt:lpstr>Data size &amp; Compute size</vt:lpstr>
      <vt:lpstr>Q: do we really want to give partial tactic script as input?</vt:lpstr>
      <vt:lpstr>What about a hole filler with only proof terms?</vt:lpstr>
      <vt:lpstr>Task proposal/ideas</vt:lpstr>
      <vt:lpstr>Compression 2: learning to predict end to end how to generate abstractions</vt:lpstr>
      <vt:lpstr>PowerPoint Presentation</vt:lpstr>
      <vt:lpstr>Appendix</vt:lpstr>
      <vt:lpstr>BPE (Byte Pair Encoding) review – A data driver tokenizer for open vocabularies and rare words</vt:lpstr>
      <vt:lpstr>BPE (Byte Pair Encoding) – outline 2</vt:lpstr>
      <vt:lpstr>BPE (Byte Pair Encoding) – outline 2</vt:lpstr>
      <vt:lpstr>BPE - Comment on white spaces for NL</vt:lpstr>
      <vt:lpstr>BPE – Comment on common properties</vt:lpstr>
      <vt:lpstr>BPE – Example: Consider a text to tokenize</vt:lpstr>
      <vt:lpstr>BPE – Example: Step 1, merge the most common characters</vt:lpstr>
      <vt:lpstr>BPE – Example: Step 2, merge the most common token with space</vt:lpstr>
      <vt:lpstr>BPE – Example: Step 3, merge the most common tokens</vt:lpstr>
      <vt:lpstr>BPE – Example: remaining steps for k=8 merges</vt:lpstr>
      <vt:lpstr>BPE – at test time using our Example</vt:lpstr>
      <vt:lpstr>Other options</vt:lpstr>
      <vt:lpstr>Reference</vt:lpstr>
      <vt:lpstr>Previous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Miranda, Brando</dc:creator>
  <cp:lastModifiedBy>Miranda, Brando</cp:lastModifiedBy>
  <cp:revision>59</cp:revision>
  <dcterms:created xsi:type="dcterms:W3CDTF">2021-08-31T14:58:13Z</dcterms:created>
  <dcterms:modified xsi:type="dcterms:W3CDTF">2022-04-26T19:17:26Z</dcterms:modified>
</cp:coreProperties>
</file>